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6" r:id="rId18"/>
    <p:sldId id="289" r:id="rId19"/>
    <p:sldId id="294" r:id="rId20"/>
    <p:sldId id="295" r:id="rId21"/>
    <p:sldId id="297" r:id="rId22"/>
    <p:sldId id="290" r:id="rId23"/>
    <p:sldId id="291" r:id="rId24"/>
    <p:sldId id="292" r:id="rId25"/>
    <p:sldId id="293" r:id="rId26"/>
    <p:sldId id="274" r:id="rId27"/>
  </p:sldIdLst>
  <p:sldSz cx="10680700" cy="7569200"/>
  <p:notesSz cx="10680700" cy="7569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97" d="100"/>
          <a:sy n="97" d="100"/>
        </p:scale>
        <p:origin x="-1542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46622-461B-42AF-9C87-FEB6CE243C43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36925" y="568325"/>
            <a:ext cx="4006850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8388" y="3595688"/>
            <a:ext cx="8543925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49963" y="7189788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E2F16-4562-447D-BE2C-C68F97493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0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E2F16-4562-447D-BE2C-C68F974932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481" y="2346452"/>
            <a:ext cx="9083453" cy="1589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962" y="4238752"/>
            <a:ext cx="748049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5899-2306-4983-AF7A-864D49CF5D87}" type="datetime1">
              <a:rPr lang="en-US" smtClean="0"/>
              <a:t>7/30/2018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766C6-B385-4FF4-BE4D-393D618CB571}" type="datetime1">
              <a:rPr lang="en-US" smtClean="0"/>
              <a:t>7/30/2018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" y="1523"/>
            <a:ext cx="10684764" cy="7555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320" y="1740916"/>
            <a:ext cx="4648590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3503" y="1740916"/>
            <a:ext cx="4648590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5EB5E-5B04-4445-9726-B2188F57378B}" type="datetime1">
              <a:rPr lang="en-US" smtClean="0"/>
              <a:t>7/30/2018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76D9-BCAF-4D10-B6D8-DA8B3595E9E4}" type="datetime1">
              <a:rPr lang="en-US" smtClean="0"/>
              <a:t>7/30/2018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" y="1523"/>
            <a:ext cx="10684764" cy="755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EB1F-1094-4591-ADB8-93E53BF50D14}" type="datetime1">
              <a:rPr lang="en-US" smtClean="0"/>
              <a:t>7/30/2018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3881" y="355681"/>
            <a:ext cx="9018651" cy="101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896" y="1948941"/>
            <a:ext cx="9336622" cy="1845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3381" y="7039356"/>
            <a:ext cx="341965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320" y="7039356"/>
            <a:ext cx="2457875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7F4A0-D13E-48BD-9342-6E107658DA5D}" type="datetime1">
              <a:rPr lang="en-US" smtClean="0"/>
              <a:t>7/30/2018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92029" y="6747509"/>
            <a:ext cx="396854" cy="441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svl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zd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mru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ssprus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ssprus.ru/iss/i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zakupki.gov.ru/epz/dishonestsupplie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ad.arbitr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profile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dol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firm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nalog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chestnyibiznes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rot.fedresurs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k-interfax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ont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ontur.ru/products/chec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tnik-gosreg.ru/publ/vg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tnik-gosreg.ru/publ/fz83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disqualified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disfind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addrfind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651" y="2741305"/>
            <a:ext cx="967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НАЛОГОВОЙ СЛУЖБЫ ПО ХАНТЫ-МАНСИЙСКОМУ АВТОНОМНОМУ ОКРУГУ – ЮГРЕ</a:t>
            </a:r>
            <a:endParaRPr lang="ru-RU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750" y="40894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6350" indent="-1905" algn="ctr">
              <a:lnSpc>
                <a:spcPct val="100099"/>
              </a:lnSpc>
            </a:pPr>
            <a:r>
              <a:rPr lang="ru-RU" sz="2800" b="1" spc="-5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ПОТЕНЦИАЛЬНЫХ КОНТРАГЕНТОВ В ОТКРЫТЫХ ИСТОЧНИКАХ ИНФОРМАЦИИ СЕТИ INTERNET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3350" y="58420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государственный налоговый инспектор одела камерального контроля Шитиков Юрий Анатольевич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5897" y="69694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66590" y="6747509"/>
            <a:ext cx="522293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10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358" y="660400"/>
            <a:ext cx="9448800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лицах, в отношении которых факт невозможности участия (осуществления руководства) в организации установлен (подтвержден) в судебном порядке: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https://service.nalog.ru/svl.do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372508"/>
            <a:ext cx="904269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72980" y="6747509"/>
            <a:ext cx="515903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11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12" y="458866"/>
            <a:ext cx="9448800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юридических лицах, имеющих задолженность по уплате налогов и/или не представляющих налоговую отчетность более года: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https://service.nalog.ru/zd.do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0" y="1955950"/>
            <a:ext cx="9108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832892" y="6747509"/>
            <a:ext cx="536658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12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12" y="458866"/>
            <a:ext cx="9448800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физических лицах, являющихся руководителями или учредителями (участниками) нескольких юридических лиц: </a:t>
            </a: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https://service.nalog.ru/mru.do</a:t>
            </a:r>
            <a:endParaRPr lang="en-US" sz="24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2" y="1670304"/>
            <a:ext cx="906318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59950" y="6747509"/>
            <a:ext cx="528933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13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1004917" y="718736"/>
            <a:ext cx="8974455" cy="340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30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ФССП России </a:t>
            </a:r>
            <a:r>
              <a:rPr lang="en-US" sz="30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http://fssprus.ru/</a:t>
            </a:r>
            <a:endParaRPr sz="3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1193800"/>
            <a:ext cx="8001000" cy="616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14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917" y="718736"/>
            <a:ext cx="8974455" cy="67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30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данных исполнительных производств: </a:t>
            </a:r>
            <a:r>
              <a:rPr lang="ru-RU" sz="30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http://fssprus.ru/iss/ip/</a:t>
            </a:r>
            <a:endParaRPr sz="3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3" y="1651000"/>
            <a:ext cx="902937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15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234" y="508000"/>
            <a:ext cx="9461916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единой информационной системы в сфере закупок. Сведения из реестра недобросовестных поставщиков (подрядчиков, исполнителей): </a:t>
            </a: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http://zakupki.gov.ru/epz/dishonestsupplier</a:t>
            </a:r>
            <a:endParaRPr lang="ru-RU" sz="24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8" y="2032000"/>
            <a:ext cx="8911934" cy="444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8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16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917" y="431800"/>
            <a:ext cx="8974455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Арбитражный Суд Российской Федерации</a:t>
            </a:r>
          </a:p>
          <a:p>
            <a:pPr marL="12700" algn="ctr">
              <a:lnSpc>
                <a:spcPts val="2605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арбитражных дел Высшего арбитражного суда: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http://kad.arbitr.ru</a:t>
            </a:r>
            <a:endParaRPr lang="ru-RU" sz="28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562289"/>
            <a:ext cx="8915400" cy="57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89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17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917" y="765609"/>
            <a:ext cx="8974455" cy="667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юридических лицах и индивидуальных предпринимателях: </a:t>
            </a:r>
            <a:r>
              <a:rPr lang="en-US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www.rusprofile.ru</a:t>
            </a:r>
            <a:endParaRPr lang="ru-RU" sz="28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9" y="1879600"/>
            <a:ext cx="967322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9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18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916" y="584200"/>
            <a:ext cx="897445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долгов: черные списки компаний, должников, юридических лиц, долги и претензии: </a:t>
            </a: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http://centerdolgov.ru</a:t>
            </a:r>
            <a:endParaRPr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3" y="1713357"/>
            <a:ext cx="898708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891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19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916" y="584200"/>
            <a:ext cx="897445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финансового состояния фирмы</a:t>
            </a:r>
          </a:p>
          <a:p>
            <a:pPr marL="12700" algn="ctr">
              <a:lnSpc>
                <a:spcPts val="2605"/>
              </a:lnSpc>
            </a:pP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отраслевыми показателями и конкурентами </a:t>
            </a:r>
            <a:r>
              <a:rPr lang="en-US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www.testfirm.ru</a:t>
            </a:r>
            <a:endParaRPr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841770"/>
            <a:ext cx="9238689" cy="44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1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lang="ru-RU" sz="2700">
              <a:latin typeface="Calibri"/>
              <a:cs typeface="Calibri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33" y="1422400"/>
            <a:ext cx="8762999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object 5"/>
          <p:cNvSpPr txBox="1"/>
          <p:nvPr/>
        </p:nvSpPr>
        <p:spPr>
          <a:xfrm>
            <a:off x="1004917" y="718736"/>
            <a:ext cx="8974455" cy="340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30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ФНС России </a:t>
            </a:r>
            <a:r>
              <a:rPr lang="en-US" sz="30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www.nalog.ru</a:t>
            </a:r>
            <a:r>
              <a:rPr lang="en-US" sz="30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20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029" y="508000"/>
            <a:ext cx="8974455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компаний от  Общества с ограниченной ответственностью «</a:t>
            </a:r>
            <a:r>
              <a:rPr lang="ru-RU" sz="2800" b="1" spc="-2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АйБиКонсалт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http://www.zachestnyibiznes.ru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969793"/>
            <a:ext cx="8895552" cy="46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4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21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029" y="508000"/>
            <a:ext cx="8974455" cy="667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федеральный реестр сведений о банкротстве: </a:t>
            </a:r>
            <a:r>
              <a:rPr lang="en-US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https://bankrot.fedresurs.ru/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68" y="1317405"/>
            <a:ext cx="8305800" cy="594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11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22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484" y="620740"/>
            <a:ext cx="8951466" cy="627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вышеприведенными ресурсами государственных органов, а также общедоступных источников информации, существуют и коммерческие проекты, позволяющие получить консолидированный массив информации о том или ином лице, начиная от даты регистрации, заканчивая вакансиями и перечнем аффилированных лиц.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гласит статья 2 Гражданского кодекса Российской Федерации –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является самостоятельная, осуществляемая на свой риск деятельность,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направленная на систематическое получение прибыли от пользования имуществом, продажи товаров, выполнения работ или оказания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исключения рисков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негативных последствий от взаимоотношений с «сомнительными» контрагентами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ресурсах, позволяющих воспользоваться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ознакомительным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периодом, так называемыми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-версиями.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02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23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2503" y="736600"/>
            <a:ext cx="897445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контрагента от Акционерного общества «Интерфакс» </a:t>
            </a:r>
            <a:r>
              <a:rPr lang="en-US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http://www.spark-interfax.ru</a:t>
            </a:r>
            <a:endParaRPr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803400"/>
            <a:ext cx="9367837" cy="56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02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24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8782" y="736600"/>
            <a:ext cx="8974455" cy="67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контрагента от </a:t>
            </a:r>
            <a:r>
              <a:rPr lang="ru-RU" sz="2800" b="1" spc="-2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Медиагруппы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Актион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-МЦФЭР: </a:t>
            </a:r>
            <a:r>
              <a:rPr lang="en-US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www.1cont.ru</a:t>
            </a:r>
            <a:endParaRPr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727200"/>
            <a:ext cx="933285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02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84604" y="6747509"/>
            <a:ext cx="504279" cy="441324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25</a:t>
            </a:fld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988782" y="736600"/>
            <a:ext cx="8974455" cy="67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контрагентов СКБ Контур: </a:t>
            </a:r>
            <a:r>
              <a:rPr lang="en-US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https://kontur.ru/products/check</a:t>
            </a:r>
            <a:endParaRPr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5" y="1727199"/>
            <a:ext cx="9147166" cy="49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4547" y="4016502"/>
            <a:ext cx="4477385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СПАСИБ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7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7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НИМАНИЕ</a:t>
            </a:r>
            <a:r>
              <a:rPr sz="2700" b="1" spc="-10" dirty="0">
                <a:solidFill>
                  <a:srgbClr val="FFFFFF"/>
                </a:solidFill>
                <a:latin typeface="Arial Narrow"/>
                <a:cs typeface="Arial Narrow"/>
              </a:rPr>
              <a:t>!</a:t>
            </a:r>
            <a:endParaRPr sz="27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3</a:t>
            </a:fld>
            <a:endParaRPr lang="ru-RU" sz="2700">
              <a:latin typeface="Calibri"/>
              <a:cs typeface="Calibri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667645"/>
            <a:ext cx="8991600" cy="55652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5"/>
          <p:cNvSpPr txBox="1"/>
          <p:nvPr/>
        </p:nvSpPr>
        <p:spPr>
          <a:xfrm>
            <a:off x="929322" y="392401"/>
            <a:ext cx="8974455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6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государственной регистрации юридических лиц, индивидуальных предпринимателей, крестьянских (фермерских) хозяйств:</a:t>
            </a:r>
            <a:endParaRPr lang="en-US" sz="26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4</a:t>
            </a:fld>
            <a:endParaRPr lang="ru-RU"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322" y="392401"/>
            <a:ext cx="8974455" cy="1107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юридических лицах и индивидуальных предпринимателях, в отношении которых представлены документы для государственной регистрации</a:t>
            </a:r>
            <a:endParaRPr lang="en-US" sz="24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8" y="1346200"/>
            <a:ext cx="8998991" cy="58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5</a:t>
            </a:fld>
            <a:endParaRPr lang="ru-RU"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150" y="392401"/>
            <a:ext cx="94488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0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юридических лиц, опубликованные в журнале «Вестник государственной регистрации» о принятии решений о ликвидации, о реорганизации, об уменьшении уставного капитала, а также иные сообщения юридических лиц, которые они обязаны публиковать в соответствии с законодательством Российской Федерации: </a:t>
            </a:r>
            <a:r>
              <a:rPr lang="ru-RU" sz="20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http://www.vestnik-gosreg.ru/publ/vgr/</a:t>
            </a:r>
            <a:endParaRPr lang="en-US" sz="20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40" y="1900628"/>
            <a:ext cx="7778750" cy="53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6</a:t>
            </a:fld>
            <a:endParaRPr lang="ru-RU"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150" y="392401"/>
            <a:ext cx="9448800" cy="132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опубликованные в журнале «Вестник государственной регистрации» о принятых регистрирующими органами решениях о предстоящем исключении недействующих юр. лиц из ЕГРЮЛ: </a:t>
            </a: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http://www.vestnik-gosreg.ru/publ/fz83/</a:t>
            </a:r>
            <a:endParaRPr lang="en-US" sz="24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6" y="1818701"/>
            <a:ext cx="9038965" cy="533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7</a:t>
            </a:fld>
            <a:endParaRPr lang="ru-RU"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44" y="660400"/>
            <a:ext cx="9448800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сведений в реестре дисквалифицированных лиц: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https://service.nalog.ru/disqualified.do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4" y="1651000"/>
            <a:ext cx="8983928" cy="518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8</a:t>
            </a:fld>
            <a:endParaRPr lang="ru-RU"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358" y="660400"/>
            <a:ext cx="9448800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лица, в состав исполнительных органов которых входят дисквалифицированные лица: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https://service.nalog.ru/disfind.do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0" y="2094357"/>
            <a:ext cx="902324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603" y="6099810"/>
            <a:ext cx="1132331" cy="1133094"/>
          </a:xfrm>
          <a:custGeom>
            <a:avLst/>
            <a:gdLst/>
            <a:ahLst/>
            <a:cxnLst/>
            <a:rect l="l" t="t" r="r" b="b"/>
            <a:pathLst>
              <a:path w="1132331" h="1133094">
                <a:moveTo>
                  <a:pt x="566166" y="0"/>
                </a:moveTo>
                <a:lnTo>
                  <a:pt x="519664" y="1878"/>
                </a:lnTo>
                <a:lnTo>
                  <a:pt x="474210" y="7418"/>
                </a:lnTo>
                <a:lnTo>
                  <a:pt x="429948" y="16472"/>
                </a:lnTo>
                <a:lnTo>
                  <a:pt x="387022" y="28895"/>
                </a:lnTo>
                <a:lnTo>
                  <a:pt x="345578" y="44541"/>
                </a:lnTo>
                <a:lnTo>
                  <a:pt x="305760" y="63265"/>
                </a:lnTo>
                <a:lnTo>
                  <a:pt x="267713" y="84920"/>
                </a:lnTo>
                <a:lnTo>
                  <a:pt x="231580" y="109362"/>
                </a:lnTo>
                <a:lnTo>
                  <a:pt x="197508" y="136444"/>
                </a:lnTo>
                <a:lnTo>
                  <a:pt x="165639" y="166020"/>
                </a:lnTo>
                <a:lnTo>
                  <a:pt x="136120" y="197946"/>
                </a:lnTo>
                <a:lnTo>
                  <a:pt x="109094" y="232074"/>
                </a:lnTo>
                <a:lnTo>
                  <a:pt x="84705" y="268260"/>
                </a:lnTo>
                <a:lnTo>
                  <a:pt x="63100" y="306358"/>
                </a:lnTo>
                <a:lnTo>
                  <a:pt x="44422" y="346221"/>
                </a:lnTo>
                <a:lnTo>
                  <a:pt x="28815" y="387705"/>
                </a:lnTo>
                <a:lnTo>
                  <a:pt x="16425" y="430663"/>
                </a:lnTo>
                <a:lnTo>
                  <a:pt x="7396" y="474950"/>
                </a:lnTo>
                <a:lnTo>
                  <a:pt x="1873" y="520420"/>
                </a:lnTo>
                <a:lnTo>
                  <a:pt x="0" y="566928"/>
                </a:lnTo>
                <a:lnTo>
                  <a:pt x="1873" y="613326"/>
                </a:lnTo>
                <a:lnTo>
                  <a:pt x="7396" y="658698"/>
                </a:lnTo>
                <a:lnTo>
                  <a:pt x="16425" y="702898"/>
                </a:lnTo>
                <a:lnTo>
                  <a:pt x="28815" y="745778"/>
                </a:lnTo>
                <a:lnTo>
                  <a:pt x="44422" y="787193"/>
                </a:lnTo>
                <a:lnTo>
                  <a:pt x="63100" y="826997"/>
                </a:lnTo>
                <a:lnTo>
                  <a:pt x="84705" y="865042"/>
                </a:lnTo>
                <a:lnTo>
                  <a:pt x="109094" y="901183"/>
                </a:lnTo>
                <a:lnTo>
                  <a:pt x="136120" y="935274"/>
                </a:lnTo>
                <a:lnTo>
                  <a:pt x="165639" y="967168"/>
                </a:lnTo>
                <a:lnTo>
                  <a:pt x="197508" y="996719"/>
                </a:lnTo>
                <a:lnTo>
                  <a:pt x="231580" y="1023780"/>
                </a:lnTo>
                <a:lnTo>
                  <a:pt x="267713" y="1048206"/>
                </a:lnTo>
                <a:lnTo>
                  <a:pt x="305760" y="1069849"/>
                </a:lnTo>
                <a:lnTo>
                  <a:pt x="345578" y="1088564"/>
                </a:lnTo>
                <a:lnTo>
                  <a:pt x="387022" y="1104205"/>
                </a:lnTo>
                <a:lnTo>
                  <a:pt x="429948" y="1116624"/>
                </a:lnTo>
                <a:lnTo>
                  <a:pt x="474210" y="1125676"/>
                </a:lnTo>
                <a:lnTo>
                  <a:pt x="519664" y="1131215"/>
                </a:lnTo>
                <a:lnTo>
                  <a:pt x="566166" y="1133094"/>
                </a:lnTo>
                <a:lnTo>
                  <a:pt x="612564" y="1131215"/>
                </a:lnTo>
                <a:lnTo>
                  <a:pt x="657936" y="1125676"/>
                </a:lnTo>
                <a:lnTo>
                  <a:pt x="702136" y="1116624"/>
                </a:lnTo>
                <a:lnTo>
                  <a:pt x="745016" y="1104205"/>
                </a:lnTo>
                <a:lnTo>
                  <a:pt x="786431" y="1088564"/>
                </a:lnTo>
                <a:lnTo>
                  <a:pt x="826235" y="1069849"/>
                </a:lnTo>
                <a:lnTo>
                  <a:pt x="864280" y="1048206"/>
                </a:lnTo>
                <a:lnTo>
                  <a:pt x="900421" y="1023780"/>
                </a:lnTo>
                <a:lnTo>
                  <a:pt x="934512" y="996719"/>
                </a:lnTo>
                <a:lnTo>
                  <a:pt x="966406" y="967168"/>
                </a:lnTo>
                <a:lnTo>
                  <a:pt x="995957" y="935274"/>
                </a:lnTo>
                <a:lnTo>
                  <a:pt x="1023018" y="901183"/>
                </a:lnTo>
                <a:lnTo>
                  <a:pt x="1047444" y="865042"/>
                </a:lnTo>
                <a:lnTo>
                  <a:pt x="1069087" y="826997"/>
                </a:lnTo>
                <a:lnTo>
                  <a:pt x="1087802" y="787193"/>
                </a:lnTo>
                <a:lnTo>
                  <a:pt x="1103443" y="745778"/>
                </a:lnTo>
                <a:lnTo>
                  <a:pt x="1115862" y="702898"/>
                </a:lnTo>
                <a:lnTo>
                  <a:pt x="1124914" y="658698"/>
                </a:lnTo>
                <a:lnTo>
                  <a:pt x="1130453" y="613326"/>
                </a:lnTo>
                <a:lnTo>
                  <a:pt x="1132332" y="566928"/>
                </a:lnTo>
                <a:lnTo>
                  <a:pt x="1130453" y="520420"/>
                </a:lnTo>
                <a:lnTo>
                  <a:pt x="1124914" y="474950"/>
                </a:lnTo>
                <a:lnTo>
                  <a:pt x="1115862" y="430663"/>
                </a:lnTo>
                <a:lnTo>
                  <a:pt x="1103443" y="387705"/>
                </a:lnTo>
                <a:lnTo>
                  <a:pt x="1087802" y="346221"/>
                </a:lnTo>
                <a:lnTo>
                  <a:pt x="1069087" y="306358"/>
                </a:lnTo>
                <a:lnTo>
                  <a:pt x="1047444" y="268260"/>
                </a:lnTo>
                <a:lnTo>
                  <a:pt x="1023018" y="232074"/>
                </a:lnTo>
                <a:lnTo>
                  <a:pt x="995957" y="197946"/>
                </a:lnTo>
                <a:lnTo>
                  <a:pt x="966406" y="166020"/>
                </a:lnTo>
                <a:lnTo>
                  <a:pt x="934512" y="136444"/>
                </a:lnTo>
                <a:lnTo>
                  <a:pt x="900421" y="109362"/>
                </a:lnTo>
                <a:lnTo>
                  <a:pt x="864280" y="84920"/>
                </a:lnTo>
                <a:lnTo>
                  <a:pt x="826235" y="63265"/>
                </a:lnTo>
                <a:lnTo>
                  <a:pt x="786431" y="44541"/>
                </a:lnTo>
                <a:lnTo>
                  <a:pt x="745016" y="28895"/>
                </a:lnTo>
                <a:lnTo>
                  <a:pt x="702136" y="16472"/>
                </a:lnTo>
                <a:lnTo>
                  <a:pt x="657936" y="7418"/>
                </a:lnTo>
                <a:lnTo>
                  <a:pt x="612564" y="1878"/>
                </a:lnTo>
                <a:lnTo>
                  <a:pt x="566166" y="0"/>
                </a:lnTo>
                <a:close/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9</a:t>
            </a:fld>
            <a:endParaRPr lang="ru-RU"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358" y="660400"/>
            <a:ext cx="9448800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Адреса, указанные при государственной регистрации в качестве места нахождения несколькими юридическими лицами: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https://service.nalog.ru/addrfind.do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1955800"/>
            <a:ext cx="901407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423</Words>
  <Application>Microsoft Office PowerPoint</Application>
  <PresentationFormat>Произвольный</PresentationFormat>
  <Paragraphs>58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Лысиков Иван Павлович</dc:creator>
  <cp:lastModifiedBy>Шитиков Юрий Анатольевич</cp:lastModifiedBy>
  <cp:revision>26</cp:revision>
  <dcterms:created xsi:type="dcterms:W3CDTF">2018-07-29T17:18:47Z</dcterms:created>
  <dcterms:modified xsi:type="dcterms:W3CDTF">2018-07-30T11:50:49Z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2015-10-19T00:00:00Z</vt:filetime>
  </property>
  <property fmtid="{D5CDD505-2E9C-101B-9397-08002B2CF9AE}" pid="3" name="LastSaved">
    <vt:filetime>2018-07-29T00:00:00Z</vt:filetime>
  </property>
</Properties>
</file>